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018"/>
  </p:normalViewPr>
  <p:slideViewPr>
    <p:cSldViewPr snapToGrid="0">
      <p:cViewPr varScale="1">
        <p:scale>
          <a:sx n="90" d="100"/>
          <a:sy n="90" d="100"/>
        </p:scale>
        <p:origin x="232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11/18/23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orthernbushcraft.com/topic.php?name=bunchberry&amp;region=ns&amp;ctgy=edible_berries" TargetMode="External"/><Relationship Id="rId2" Type="http://schemas.openxmlformats.org/officeDocument/2006/relationships/hyperlink" Target="https://www.jekkas.com/blogs/jekkas-blog/:~:text=A%20word%20of%20caution,%20like,cause%20burns%20to%20the%20ski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eiinvasives.com/woodland-angelica/#what-it-does-in-the-ecosyste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C287C-60B3-742D-5379-BAA88FAF11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2397" y="0"/>
            <a:ext cx="6787265" cy="1646302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Woodland Angelica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799133-F2A0-32F1-1F7F-F9A3C3A88E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6013" y="1646302"/>
            <a:ext cx="4606396" cy="1096899"/>
          </a:xfrm>
        </p:spPr>
        <p:txBody>
          <a:bodyPr>
            <a:normAutofit/>
          </a:bodyPr>
          <a:lstStyle/>
          <a:p>
            <a:r>
              <a:rPr lang="en-US" sz="2400" dirty="0"/>
              <a:t>What it is and how to control it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981D14-133C-67D3-AACA-26773D55F3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8111" y="2227006"/>
            <a:ext cx="2743200" cy="37755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460CD4-6FDF-E9B0-3708-6988B246BCE0}"/>
              </a:ext>
            </a:extLst>
          </p:cNvPr>
          <p:cNvSpPr txBox="1"/>
          <p:nvPr/>
        </p:nvSpPr>
        <p:spPr>
          <a:xfrm>
            <a:off x="4338111" y="6157913"/>
            <a:ext cx="43791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1" u="none" strike="noStrike" dirty="0">
                <a:solidFill>
                  <a:srgbClr val="333333"/>
                </a:solidFill>
                <a:effectLst/>
                <a:latin typeface="-apple-system"/>
              </a:rPr>
              <a:t>© FRANZ XAVIER, WIKI COMMONS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30758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A2EB2-4D13-4441-CBC6-523C45949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562" y="696076"/>
            <a:ext cx="8093380" cy="1278466"/>
          </a:xfrm>
        </p:spPr>
        <p:txBody>
          <a:bodyPr>
            <a:noAutofit/>
          </a:bodyPr>
          <a:lstStyle/>
          <a:p>
            <a:r>
              <a:rPr lang="en-US" sz="3200" dirty="0"/>
              <a:t>Woodland Angelica </a:t>
            </a:r>
            <a:r>
              <a:rPr lang="en-US" sz="3200" b="0" i="1" dirty="0">
                <a:effectLst/>
                <a:latin typeface="inherit"/>
              </a:rPr>
              <a:t>Angelica sylvestris</a:t>
            </a:r>
            <a:br>
              <a:rPr lang="en-US" sz="3200" b="0" i="1" dirty="0">
                <a:effectLst/>
                <a:latin typeface="inherit"/>
              </a:rPr>
            </a:br>
            <a:br>
              <a:rPr lang="en-US" sz="2000" b="0" i="0" u="none" strike="noStrike" dirty="0">
                <a:solidFill>
                  <a:srgbClr val="5A5858"/>
                </a:solidFill>
                <a:effectLst/>
                <a:latin typeface="-apple-system"/>
              </a:rPr>
            </a:br>
            <a:br>
              <a:rPr lang="en-US" sz="3200" b="0" i="1" dirty="0">
                <a:effectLst/>
                <a:latin typeface="inherit"/>
              </a:rPr>
            </a:br>
            <a:endParaRPr lang="en-US" sz="32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90F90A9-3DB9-0859-FEDD-F8731FCFD1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90745" y="2613775"/>
            <a:ext cx="2273991" cy="3129794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AA2235-D500-80AC-35A5-1657784240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0840" y="1483936"/>
            <a:ext cx="5846646" cy="5374064"/>
          </a:xfrm>
        </p:spPr>
        <p:txBody>
          <a:bodyPr>
            <a:normAutofit fontScale="70000" lnSpcReduction="20000"/>
          </a:bodyPr>
          <a:lstStyle/>
          <a:p>
            <a:r>
              <a:rPr lang="en-US" sz="3400" b="1" dirty="0">
                <a:solidFill>
                  <a:schemeClr val="tx1"/>
                </a:solidFill>
              </a:rPr>
              <a:t>Description: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b="0" i="0" u="none" strike="noStrike" dirty="0">
                <a:solidFill>
                  <a:schemeClr val="tx1"/>
                </a:solidFill>
                <a:effectLst/>
                <a:latin typeface="-apple-system"/>
              </a:rPr>
              <a:t>Large biennial (grows 1</a:t>
            </a:r>
            <a:r>
              <a:rPr lang="en-US" sz="3200" b="0" i="0" u="none" strike="noStrike" baseline="30000" dirty="0">
                <a:solidFill>
                  <a:schemeClr val="tx1"/>
                </a:solidFill>
                <a:effectLst/>
                <a:latin typeface="-apple-system"/>
              </a:rPr>
              <a:t>st</a:t>
            </a:r>
            <a:r>
              <a:rPr lang="en-US" sz="3200" b="0" i="0" u="none" strike="noStrike" dirty="0">
                <a:solidFill>
                  <a:schemeClr val="tx1"/>
                </a:solidFill>
                <a:effectLst/>
                <a:latin typeface="-apple-system"/>
              </a:rPr>
              <a:t> year, flowers 2</a:t>
            </a:r>
            <a:r>
              <a:rPr lang="en-US" sz="3200" b="0" i="0" u="none" strike="noStrike" baseline="30000" dirty="0">
                <a:solidFill>
                  <a:schemeClr val="tx1"/>
                </a:solidFill>
                <a:effectLst/>
                <a:latin typeface="-apple-system"/>
              </a:rPr>
              <a:t>nd</a:t>
            </a:r>
            <a:r>
              <a:rPr lang="en-US" sz="3200" b="0" i="0" u="none" strike="noStrike" dirty="0">
                <a:solidFill>
                  <a:schemeClr val="tx1"/>
                </a:solidFill>
                <a:effectLst/>
                <a:latin typeface="-apple-system"/>
              </a:rPr>
              <a:t>, then dies) 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>
                <a:solidFill>
                  <a:schemeClr val="tx1"/>
                </a:solidFill>
                <a:latin typeface="-apple-system"/>
              </a:rPr>
              <a:t>M</a:t>
            </a:r>
            <a:r>
              <a:rPr lang="en-US" sz="3200" b="0" i="0" u="none" strike="noStrike" dirty="0">
                <a:solidFill>
                  <a:schemeClr val="tx1"/>
                </a:solidFill>
                <a:effectLst/>
                <a:latin typeface="-apple-system"/>
              </a:rPr>
              <a:t>ember of the carrot family 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b="0" i="0" u="none" strike="noStrike" dirty="0">
                <a:solidFill>
                  <a:schemeClr val="tx1"/>
                </a:solidFill>
                <a:effectLst/>
                <a:latin typeface="-apple-system"/>
              </a:rPr>
              <a:t>1-2 m tall when flowering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b="0" i="0" u="none" strike="noStrike" dirty="0">
                <a:solidFill>
                  <a:schemeClr val="tx1"/>
                </a:solidFill>
                <a:effectLst/>
                <a:latin typeface="-apple-system"/>
              </a:rPr>
              <a:t>Flowers July to September. 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b="0" i="0" u="none" strike="noStrike" dirty="0">
                <a:solidFill>
                  <a:schemeClr val="tx1"/>
                </a:solidFill>
                <a:effectLst/>
                <a:latin typeface="-apple-system"/>
              </a:rPr>
              <a:t>Small, fragrant white to pale-lilac flowers born on thick bamboo-like stalks </a:t>
            </a:r>
            <a:endParaRPr lang="en-US" sz="2400" b="1" dirty="0">
              <a:solidFill>
                <a:schemeClr val="tx1"/>
              </a:solidFill>
              <a:latin typeface="-apple-system"/>
            </a:endParaRPr>
          </a:p>
          <a:p>
            <a:r>
              <a:rPr lang="en-US" sz="3400" b="1" dirty="0">
                <a:solidFill>
                  <a:schemeClr val="tx1"/>
                </a:solidFill>
                <a:latin typeface="-apple-system"/>
              </a:rPr>
              <a:t>Habitat: 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b="0" i="0" u="none" strike="noStrike" dirty="0">
                <a:solidFill>
                  <a:schemeClr val="tx1"/>
                </a:solidFill>
                <a:effectLst/>
                <a:latin typeface="-apple-system"/>
              </a:rPr>
              <a:t>Any land that isn’t mown, grazed, or ploughed (ditches, hedgerows, marshes, fields, and woodlands).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>
                <a:solidFill>
                  <a:schemeClr val="tx1"/>
                </a:solidFill>
                <a:latin typeface="-apple-system"/>
              </a:rPr>
              <a:t>Prefers moist soil, but isn’t fussy—t</a:t>
            </a:r>
            <a:r>
              <a:rPr lang="en-US" sz="3200" b="0" i="0" u="none" strike="noStrike" dirty="0">
                <a:solidFill>
                  <a:schemeClr val="tx1"/>
                </a:solidFill>
                <a:effectLst/>
                <a:latin typeface="-apple-system"/>
              </a:rPr>
              <a:t>olerant of full sun, full shade, drought, and acidic soils.</a:t>
            </a:r>
          </a:p>
          <a:p>
            <a:r>
              <a:rPr lang="en-US" sz="2600" dirty="0">
                <a:solidFill>
                  <a:schemeClr val="tx1"/>
                </a:solidFill>
                <a:latin typeface="-apple-system"/>
              </a:rPr>
              <a:t>(Nova Scotia Invasive Species Council, 2023)</a:t>
            </a:r>
            <a:endParaRPr lang="en-US" sz="26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AFA479-6E78-0FA3-8D6E-ECA2F90EFE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8796" y="902249"/>
            <a:ext cx="3123116" cy="22813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945CCA-E730-90B7-4483-4D59CB0179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8796" y="4133162"/>
            <a:ext cx="3123116" cy="23057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8FECD4-4AE4-4374-9E09-F562ED8CFF62}"/>
              </a:ext>
            </a:extLst>
          </p:cNvPr>
          <p:cNvSpPr txBox="1"/>
          <p:nvPr/>
        </p:nvSpPr>
        <p:spPr>
          <a:xfrm>
            <a:off x="6890768" y="484321"/>
            <a:ext cx="1888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Leaves (1</a:t>
            </a:r>
            <a:r>
              <a:rPr lang="en-US" baseline="30000" dirty="0"/>
              <a:t>st</a:t>
            </a:r>
            <a:r>
              <a:rPr lang="en-US" dirty="0"/>
              <a:t> year)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AD34BA-F842-A32F-30B7-CA820648254D}"/>
              </a:ext>
            </a:extLst>
          </p:cNvPr>
          <p:cNvSpPr txBox="1"/>
          <p:nvPr/>
        </p:nvSpPr>
        <p:spPr>
          <a:xfrm>
            <a:off x="6494316" y="3389638"/>
            <a:ext cx="2612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When flowering, stands up to 2 m tall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4603A9-7F9B-5E17-91E0-4D6A36E0B1DB}"/>
              </a:ext>
            </a:extLst>
          </p:cNvPr>
          <p:cNvSpPr txBox="1"/>
          <p:nvPr/>
        </p:nvSpPr>
        <p:spPr>
          <a:xfrm>
            <a:off x="9361912" y="1512877"/>
            <a:ext cx="29280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Flowers (2</a:t>
            </a:r>
            <a:r>
              <a:rPr lang="en-US" baseline="30000" dirty="0"/>
              <a:t>nd</a:t>
            </a:r>
            <a:r>
              <a:rPr lang="en-US" dirty="0"/>
              <a:t> year) similar to Queen Anne’s Lace, but with globe-like formations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E04F9D-CCAF-D212-85E6-28C2C966E320}"/>
              </a:ext>
            </a:extLst>
          </p:cNvPr>
          <p:cNvSpPr txBox="1"/>
          <p:nvPr/>
        </p:nvSpPr>
        <p:spPr>
          <a:xfrm>
            <a:off x="111189" y="734398"/>
            <a:ext cx="61449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i="1" dirty="0">
                <a:solidFill>
                  <a:srgbClr val="5A5858"/>
                </a:solidFill>
                <a:latin typeface="-apple-system"/>
              </a:rPr>
              <a:t>F</a:t>
            </a:r>
            <a:r>
              <a:rPr lang="en-US" sz="1800" b="0" i="1" u="none" strike="noStrike" dirty="0">
                <a:solidFill>
                  <a:srgbClr val="5A5858"/>
                </a:solidFill>
                <a:effectLst/>
                <a:latin typeface="-apple-system"/>
              </a:rPr>
              <a:t>irst introduced by French settlers in 1600’s or 1700’s </a:t>
            </a:r>
          </a:p>
          <a:p>
            <a:pPr algn="ctr"/>
            <a:r>
              <a:rPr lang="en-US" sz="1800" b="0" i="0" u="none" strike="noStrike" dirty="0">
                <a:solidFill>
                  <a:srgbClr val="5A5858"/>
                </a:solidFill>
                <a:effectLst/>
                <a:latin typeface="-apple-system"/>
              </a:rPr>
              <a:t>and has </a:t>
            </a:r>
            <a:r>
              <a:rPr lang="en-US" sz="1800" dirty="0">
                <a:solidFill>
                  <a:srgbClr val="5A5858"/>
                </a:solidFill>
                <a:latin typeface="-apple-system"/>
              </a:rPr>
              <a:t>spread to </a:t>
            </a:r>
            <a:r>
              <a:rPr lang="en-US" sz="1800" b="0" i="0" u="none" strike="noStrike" dirty="0">
                <a:solidFill>
                  <a:srgbClr val="5A5858"/>
                </a:solidFill>
                <a:effectLst/>
                <a:latin typeface="-apple-system"/>
              </a:rPr>
              <a:t>NB, PEI, Quebec, and Ontario.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63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A2EB2-4D13-4441-CBC6-523C45949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920" y="195499"/>
            <a:ext cx="8799919" cy="1664835"/>
          </a:xfrm>
        </p:spPr>
        <p:txBody>
          <a:bodyPr>
            <a:noAutofit/>
          </a:bodyPr>
          <a:lstStyle/>
          <a:p>
            <a:r>
              <a:rPr lang="en-US" sz="3200" dirty="0"/>
              <a:t>What impacts does Woodland Angelica have </a:t>
            </a:r>
            <a:br>
              <a:rPr lang="en-US" sz="3200" dirty="0"/>
            </a:br>
            <a:r>
              <a:rPr lang="en-US" sz="3200" dirty="0"/>
              <a:t>on the environment?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AA2235-D500-80AC-35A5-1657784240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6043" y="1654336"/>
            <a:ext cx="5472764" cy="2377729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2200" b="1" u="sng" dirty="0">
                <a:solidFill>
                  <a:schemeClr val="tx1"/>
                </a:solidFill>
                <a:latin typeface="-apple-system"/>
              </a:rPr>
              <a:t>S</a:t>
            </a:r>
            <a:r>
              <a:rPr lang="en-US" sz="2200" b="1" i="0" u="sng" strike="noStrike" dirty="0">
                <a:solidFill>
                  <a:schemeClr val="tx1"/>
                </a:solidFill>
                <a:effectLst/>
                <a:latin typeface="-apple-system"/>
              </a:rPr>
              <a:t>hades out competitors </a:t>
            </a:r>
            <a:r>
              <a:rPr lang="en-US" sz="2200" i="0" u="none" strike="noStrike" dirty="0">
                <a:solidFill>
                  <a:schemeClr val="tx1"/>
                </a:solidFill>
                <a:effectLst/>
                <a:latin typeface="-apple-system"/>
              </a:rPr>
              <a:t>(other native plants and wildflowers).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2200" b="1" i="0" u="sng" strike="noStrike" dirty="0">
                <a:solidFill>
                  <a:schemeClr val="tx1"/>
                </a:solidFill>
                <a:effectLst/>
                <a:latin typeface="-apple-system"/>
              </a:rPr>
              <a:t>Pollinators focus more on the angelica </a:t>
            </a:r>
            <a:r>
              <a:rPr lang="en-US" sz="2200" i="0" u="none" strike="noStrike" dirty="0">
                <a:solidFill>
                  <a:schemeClr val="tx1"/>
                </a:solidFill>
                <a:effectLst/>
                <a:latin typeface="-apple-system"/>
              </a:rPr>
              <a:t>and less on other species (</a:t>
            </a:r>
            <a:r>
              <a:rPr lang="en-US" sz="2200" dirty="0">
                <a:solidFill>
                  <a:schemeClr val="tx1"/>
                </a:solidFill>
                <a:latin typeface="-apple-system"/>
              </a:rPr>
              <a:t>Nova Scotia Invasive Species Council, 2023</a:t>
            </a:r>
            <a:r>
              <a:rPr lang="en-US" sz="2200">
                <a:solidFill>
                  <a:schemeClr val="tx1"/>
                </a:solidFill>
                <a:latin typeface="-apple-system"/>
              </a:rPr>
              <a:t>),</a:t>
            </a:r>
            <a:r>
              <a:rPr lang="en-US" sz="2200">
                <a:solidFill>
                  <a:schemeClr val="tx1"/>
                </a:solidFill>
              </a:rPr>
              <a:t> </a:t>
            </a:r>
            <a:r>
              <a:rPr lang="en-US" sz="2200" i="0" u="none" strike="noStrike">
                <a:solidFill>
                  <a:schemeClr val="tx1"/>
                </a:solidFill>
                <a:effectLst/>
                <a:latin typeface="-apple-system"/>
              </a:rPr>
              <a:t>which can lead </a:t>
            </a:r>
            <a:r>
              <a:rPr lang="en-US" sz="2200" i="0" u="none" strike="noStrike" dirty="0">
                <a:solidFill>
                  <a:schemeClr val="tx1"/>
                </a:solidFill>
                <a:effectLst/>
                <a:latin typeface="-apple-system"/>
              </a:rPr>
              <a:t>to </a:t>
            </a:r>
            <a:r>
              <a:rPr lang="en-US" sz="2200" b="1" i="0" u="sng" strike="noStrike" dirty="0">
                <a:solidFill>
                  <a:schemeClr val="tx1"/>
                </a:solidFill>
                <a:effectLst/>
                <a:latin typeface="-apple-system"/>
              </a:rPr>
              <a:t>a reduction in</a:t>
            </a:r>
            <a:r>
              <a:rPr lang="en-US" sz="2200" b="1" u="sng" dirty="0">
                <a:solidFill>
                  <a:schemeClr val="tx1"/>
                </a:solidFill>
                <a:latin typeface="-apple-system"/>
              </a:rPr>
              <a:t> wild berries</a:t>
            </a:r>
            <a:r>
              <a:rPr lang="en-US" sz="2200" dirty="0">
                <a:solidFill>
                  <a:schemeClr val="tx1"/>
                </a:solidFill>
                <a:latin typeface="-apple-system"/>
              </a:rPr>
              <a:t> (bunch berries, bearberries, cloudberries, blueberries) and other native species.</a:t>
            </a:r>
            <a:endParaRPr lang="en-US" sz="2200" i="0" u="none" strike="noStrike" dirty="0">
              <a:solidFill>
                <a:schemeClr val="tx1"/>
              </a:solidFill>
              <a:effectLst/>
              <a:latin typeface="-apple-system"/>
            </a:endParaRP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DFCFCE-C245-4D71-1837-0ABDD5B83E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795" y="4547508"/>
            <a:ext cx="2401888" cy="18509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9AFA2F-9885-7258-A103-145F426FC3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6433" y="4364873"/>
            <a:ext cx="3184025" cy="21847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7A5BDD-0110-5E6E-432F-4A291811EE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2176" y="4243241"/>
            <a:ext cx="3240882" cy="23358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CC23F79-AE7F-424E-09A2-A8395AE286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7466" y="4261365"/>
            <a:ext cx="1841335" cy="2456610"/>
          </a:xfrm>
          <a:prstGeom prst="rect">
            <a:avLst/>
          </a:prstGeom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BD6B14BD-2C50-475F-BE80-8A8D9FA035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6137929" y="1184314"/>
            <a:ext cx="5867151" cy="3587711"/>
          </a:xfrm>
        </p:spPr>
      </p:pic>
    </p:spTree>
    <p:extLst>
      <p:ext uri="{BB962C8B-B14F-4D97-AF65-F5344CB8AC3E}">
        <p14:creationId xmlns:p14="http://schemas.microsoft.com/office/powerpoint/2010/main" val="76864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A2EB2-4D13-4441-CBC6-523C45949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419" y="562464"/>
            <a:ext cx="11224156" cy="1168148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solidFill>
                  <a:schemeClr val="accent2">
                    <a:lumMod val="50000"/>
                  </a:schemeClr>
                </a:solidFill>
              </a:rPr>
              <a:t>How to stop the spread of Woodland Angelica 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</a:rPr>
              <a:t>Mow it, dig it, pull it, or behead it*.</a:t>
            </a:r>
            <a:endParaRPr lang="en-US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AA2235-D500-80AC-35A5-1657784240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95928" y="1863970"/>
            <a:ext cx="5972176" cy="4631591"/>
          </a:xfrm>
        </p:spPr>
        <p:txBody>
          <a:bodyPr>
            <a:normAutofit fontScale="92500"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2800" dirty="0"/>
              <a:t>Mow fields each growing season (before the plant goes to seed).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2800" dirty="0"/>
              <a:t>Weed or whack your roadside drains.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2800" dirty="0"/>
              <a:t>Dig the plant out (or pull it right out when the soil is wet with rainwater).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2800" dirty="0"/>
              <a:t>*Cut off the flowers of 2</a:t>
            </a:r>
            <a:r>
              <a:rPr lang="en-US" sz="2800" baseline="30000" dirty="0"/>
              <a:t>nd</a:t>
            </a:r>
            <a:r>
              <a:rPr lang="en-US" sz="2800" dirty="0"/>
              <a:t> year plants using hedge-clippers, </a:t>
            </a:r>
            <a:r>
              <a:rPr lang="en-US" sz="2800" dirty="0" err="1"/>
              <a:t>sicateurs</a:t>
            </a:r>
            <a:r>
              <a:rPr lang="en-US" sz="2800" dirty="0"/>
              <a:t>, or a machete. Clippers are the fastest.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2800" dirty="0"/>
              <a:t>Graze animals on it.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93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D6C4B-EE60-9C66-2EDD-5677C89AF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930" y="136109"/>
            <a:ext cx="8065558" cy="13208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/>
              <a:t>* For those who wish to control angelica through flower removal: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A304D2-020A-6552-76D5-94ED02846D30}"/>
              </a:ext>
            </a:extLst>
          </p:cNvPr>
          <p:cNvSpPr txBox="1"/>
          <p:nvPr/>
        </p:nvSpPr>
        <p:spPr>
          <a:xfrm>
            <a:off x="406930" y="1456909"/>
            <a:ext cx="450797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Although the word comes from the Greek for “archangel” (</a:t>
            </a:r>
            <a:r>
              <a:rPr lang="en-US" sz="2000" dirty="0" err="1"/>
              <a:t>Jekkas</a:t>
            </a:r>
            <a:r>
              <a:rPr lang="en-US" sz="2000" dirty="0"/>
              <a:t>, 2023), Angelica can be a bit of a Medusa—if one flowering bract is cut off, a new one will start to flower somewhere else.</a:t>
            </a:r>
          </a:p>
          <a:p>
            <a:endParaRPr lang="en-US" sz="2000" dirty="0"/>
          </a:p>
          <a:p>
            <a:r>
              <a:rPr lang="en-US" sz="2000" dirty="0"/>
              <a:t>Therefore, flower removal must be performed more than once per flowering season to stop replacement flowers from going to seed. </a:t>
            </a:r>
          </a:p>
          <a:p>
            <a:endParaRPr lang="en-US" sz="2000" dirty="0"/>
          </a:p>
          <a:p>
            <a:r>
              <a:rPr lang="en-US" sz="2000" dirty="0"/>
              <a:t>Replacement buds and flowers will appear lower to the ground and will be smaller after each cut—so stay vigilant and don’t give up. It’s good exercise anyway.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934855-5C5B-FDC9-2F7B-C5358D3C42FE}"/>
              </a:ext>
            </a:extLst>
          </p:cNvPr>
          <p:cNvSpPr txBox="1"/>
          <p:nvPr/>
        </p:nvSpPr>
        <p:spPr>
          <a:xfrm>
            <a:off x="4961732" y="2490401"/>
            <a:ext cx="340042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 Black Bags: </a:t>
            </a:r>
            <a:r>
              <a:rPr lang="en-US" dirty="0"/>
              <a:t>If you have a large area of flowering angelica to cover, don’t worry about bagging it all, which is time-consuming and takes up space. So long as the flowers haven’t already turned into seeds (i.e. you are cutting flowers, not seed heads), they won’t germinate. Just let them drop.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344EF5E-9FD2-1ECC-C485-9EC7BF2C3F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2157" y="0"/>
            <a:ext cx="3860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093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A2EB2-4D13-4441-CBC6-523C45949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1841" y="172024"/>
            <a:ext cx="6209241" cy="1013838"/>
          </a:xfrm>
        </p:spPr>
        <p:txBody>
          <a:bodyPr>
            <a:noAutofit/>
          </a:bodyPr>
          <a:lstStyle/>
          <a:p>
            <a:r>
              <a:rPr lang="en-US" sz="4000" dirty="0"/>
              <a:t>But is Angelica dangerous?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AA2235-D500-80AC-35A5-1657784240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7213" y="1364456"/>
            <a:ext cx="9229726" cy="4129088"/>
          </a:xfrm>
        </p:spPr>
        <p:txBody>
          <a:bodyPr>
            <a:normAutofit/>
          </a:bodyPr>
          <a:lstStyle/>
          <a:p>
            <a:r>
              <a:rPr lang="en-US" sz="2300" dirty="0"/>
              <a:t>Some websites claim that the whole plant is edible, others that its juice will burn your skin if cut on a hot day. </a:t>
            </a:r>
          </a:p>
          <a:p>
            <a:pPr lvl="1"/>
            <a:r>
              <a:rPr lang="en-US" sz="2300" dirty="0"/>
              <a:t>According to Sr. Agricultural Representative of the Dept. of Agriculture, Gary </a:t>
            </a:r>
            <a:r>
              <a:rPr lang="en-US" sz="2300" dirty="0" err="1"/>
              <a:t>Kozierl</a:t>
            </a:r>
            <a:r>
              <a:rPr lang="en-US" sz="2300" dirty="0"/>
              <a:t>, </a:t>
            </a:r>
            <a:r>
              <a:rPr lang="en-US" sz="2300" b="1" dirty="0"/>
              <a:t>“</a:t>
            </a:r>
            <a:r>
              <a:rPr lang="en-CA" sz="2300" b="1" kern="0" dirty="0">
                <a:solidFill>
                  <a:srgbClr val="222222"/>
                </a:solidFill>
                <a:latin typeface="Arial" panose="020B0604020202020204" pitchFamily="34" charset="0"/>
              </a:rPr>
              <a:t>[Angelica]</a:t>
            </a:r>
            <a:r>
              <a:rPr lang="en-CA" sz="2300" b="1" kern="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is not a toxic plant </a:t>
            </a:r>
            <a:r>
              <a:rPr lang="en-CA" sz="2300" kern="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like some other similar looking ones (hogweed, wild parsnip, hemlock) and can be pulled or burnt with no toxic effects […] but </a:t>
            </a:r>
            <a:r>
              <a:rPr lang="en-CA" sz="2300" b="0" i="0" u="none" strike="noStrike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 would agree with the recommendations to take precautions primarily due to misidentification of what is being pulled – it looks so similar to other more toxic plants that it is easy to misidentify and there may be other species mixed in.</a:t>
            </a:r>
            <a:r>
              <a:rPr lang="en-US" sz="2300" kern="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 (</a:t>
            </a:r>
            <a:r>
              <a:rPr lang="en-US" sz="2300" dirty="0" err="1"/>
              <a:t>Kozierl</a:t>
            </a:r>
            <a:r>
              <a:rPr lang="en-US" sz="2300" dirty="0"/>
              <a:t>, personal communication, Oct. 22, 2023)</a:t>
            </a:r>
          </a:p>
          <a:p>
            <a:pPr marL="799963" lvl="1" indent="-342900">
              <a:buFont typeface="Wingdings" pitchFamily="2" charset="2"/>
              <a:buChar char="v"/>
            </a:pPr>
            <a:endParaRPr lang="en-US" sz="2400" kern="0" dirty="0">
              <a:solidFill>
                <a:srgbClr val="22222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kern="0" dirty="0">
              <a:solidFill>
                <a:srgbClr val="22222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kern="0" dirty="0">
              <a:solidFill>
                <a:srgbClr val="222222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E2A2D6-6ECC-7FDB-106F-FEF1F59952FD}"/>
              </a:ext>
            </a:extLst>
          </p:cNvPr>
          <p:cNvSpPr txBox="1"/>
          <p:nvPr/>
        </p:nvSpPr>
        <p:spPr>
          <a:xfrm>
            <a:off x="-385764" y="5672138"/>
            <a:ext cx="127444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3"/>
            <a:r>
              <a:rPr lang="en-US" sz="2800" b="1" u="sng" kern="0" dirty="0">
                <a:solidFill>
                  <a:srgbClr val="222222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SHORT, if you are unsure or nervous, just wear gloves. </a:t>
            </a:r>
            <a:endParaRPr lang="en-US" sz="2800" b="1" u="sng" kern="100" dirty="0">
              <a:effectLst/>
              <a:highlight>
                <a:srgbClr val="00FFFF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060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A2EB2-4D13-4441-CBC6-523C45949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6937" y="-224895"/>
            <a:ext cx="7858125" cy="1278466"/>
          </a:xfrm>
        </p:spPr>
        <p:txBody>
          <a:bodyPr>
            <a:normAutofit/>
          </a:bodyPr>
          <a:lstStyle/>
          <a:p>
            <a:r>
              <a:rPr lang="en-US" sz="4000" dirty="0"/>
              <a:t>Suggestions for the Municipality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AA2235-D500-80AC-35A5-1657784240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1294" y="1053571"/>
            <a:ext cx="9498788" cy="6115050"/>
          </a:xfrm>
        </p:spPr>
        <p:txBody>
          <a:bodyPr>
            <a:normAutofit/>
          </a:bodyPr>
          <a:lstStyle/>
          <a:p>
            <a:r>
              <a:rPr lang="en-US" sz="2800" b="1" dirty="0"/>
              <a:t>Awareness: </a:t>
            </a:r>
            <a:r>
              <a:rPr lang="en-US" sz="2200" dirty="0"/>
              <a:t>Most locals know what angelica looks like but may not know that its spread is harmful to the ecosystem or how to get rid of it.</a:t>
            </a:r>
          </a:p>
          <a:p>
            <a:pPr lvl="1"/>
            <a:r>
              <a:rPr lang="en-US" sz="2200" dirty="0"/>
              <a:t>Ideas for growing awareness:</a:t>
            </a:r>
          </a:p>
          <a:p>
            <a:pPr marL="742813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An article in </a:t>
            </a:r>
            <a:r>
              <a:rPr lang="en-US" sz="2200" i="1" dirty="0"/>
              <a:t>Richmond Reflections.</a:t>
            </a:r>
          </a:p>
          <a:p>
            <a:pPr marL="742813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An invasive plant webpage on the municipality’s website.</a:t>
            </a:r>
          </a:p>
          <a:p>
            <a:r>
              <a:rPr lang="en-US" sz="2800" b="1" dirty="0"/>
              <a:t>Community Weeding Events &amp; Schemes: </a:t>
            </a:r>
            <a:r>
              <a:rPr lang="en-US" sz="2200" dirty="0"/>
              <a:t>Event-based “Speed Weeding” or the adoption of a short stretch of road to keep clear of angelica.</a:t>
            </a:r>
          </a:p>
          <a:p>
            <a:r>
              <a:rPr lang="en-US" sz="2800" b="1" dirty="0"/>
              <a:t>Summer Internships: </a:t>
            </a:r>
            <a:r>
              <a:rPr lang="en-US" sz="2200" dirty="0"/>
              <a:t>The creation of an Invasive Weed Awareness Officer Summer Internship for high school students (good for university applications, too).</a:t>
            </a:r>
          </a:p>
          <a:p>
            <a:r>
              <a:rPr lang="en-US" sz="2800" b="1" dirty="0"/>
              <a:t>Rent-Some-Sheep: </a:t>
            </a:r>
            <a:r>
              <a:rPr lang="en-US" sz="2200" dirty="0"/>
              <a:t>Temporary sheep-grazing on angelica-overrun fields/areas.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F1225D-B0DA-4218-0B23-2E283490E305}"/>
              </a:ext>
            </a:extLst>
          </p:cNvPr>
          <p:cNvSpPr txBox="1"/>
          <p:nvPr/>
        </p:nvSpPr>
        <p:spPr>
          <a:xfrm>
            <a:off x="5500688" y="4143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024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0431A-E788-799E-4A2B-83B922A7F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023937"/>
            <a:ext cx="8596668" cy="1320800"/>
          </a:xfrm>
        </p:spPr>
        <p:txBody>
          <a:bodyPr/>
          <a:lstStyle/>
          <a:p>
            <a:r>
              <a:rPr lang="en-US" dirty="0"/>
              <a:t>References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C6EDE-F64C-0101-3220-C960948D7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9109604" cy="4268786"/>
          </a:xfrm>
        </p:spPr>
        <p:txBody>
          <a:bodyPr/>
          <a:lstStyle/>
          <a:p>
            <a:pPr algn="l"/>
            <a:r>
              <a:rPr lang="en-US" b="0" i="1" u="none" strike="noStrike" dirty="0">
                <a:solidFill>
                  <a:srgbClr val="000000"/>
                </a:solidFill>
                <a:effectLst/>
              </a:rPr>
              <a:t>All about Herbs: Angelica (Angelica </a:t>
            </a:r>
            <a:r>
              <a:rPr lang="en-US" b="0" i="1" u="none" strike="noStrike" dirty="0" err="1">
                <a:solidFill>
                  <a:srgbClr val="000000"/>
                </a:solidFill>
                <a:effectLst/>
              </a:rPr>
              <a:t>Archangelica</a:t>
            </a:r>
            <a:r>
              <a:rPr lang="en-US" b="0" i="1" u="none" strike="noStrike" dirty="0">
                <a:solidFill>
                  <a:srgbClr val="000000"/>
                </a:solidFill>
                <a:effectLst/>
              </a:rPr>
              <a:t>)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. (n.d.).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</a:rPr>
              <a:t>Jekka’s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. Retrieved</a:t>
            </a:r>
          </a:p>
          <a:p>
            <a:pPr marL="800100" lvl="2" indent="0">
              <a:buNone/>
            </a:pP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November 19, 2023, from 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hlinkClick r:id="rId2"/>
              </a:rPr>
              <a:t>https://www.jekkas.com/blogs/jekkas-blog/:~:text=A%20word%20of%20caution,%20like,cause%20burns%20to%20the%20skin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.</a:t>
            </a:r>
            <a:endParaRPr lang="en-US" dirty="0">
              <a:solidFill>
                <a:srgbClr val="000000"/>
              </a:solidFill>
            </a:endParaRPr>
          </a:p>
          <a:p>
            <a:pPr marL="285750">
              <a:buFont typeface="Wingdings" pitchFamily="2" charset="2"/>
              <a:buChar char="v"/>
            </a:pPr>
            <a:r>
              <a:rPr lang="en-US" b="0" i="1" u="none" strike="noStrike" dirty="0">
                <a:solidFill>
                  <a:srgbClr val="000000"/>
                </a:solidFill>
                <a:effectLst/>
              </a:rPr>
              <a:t>Bunchberry Berries (</a:t>
            </a:r>
            <a:r>
              <a:rPr lang="en-US" b="0" i="1" u="none" strike="noStrike" dirty="0" err="1">
                <a:solidFill>
                  <a:srgbClr val="000000"/>
                </a:solidFill>
                <a:effectLst/>
              </a:rPr>
              <a:t>Cornus</a:t>
            </a:r>
            <a:r>
              <a:rPr lang="en-US" b="0" i="1" u="none" strike="noStrike" dirty="0">
                <a:solidFill>
                  <a:srgbClr val="000000"/>
                </a:solidFill>
                <a:effectLst/>
              </a:rPr>
              <a:t> canadensis) in Nova Scotia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. (n.d.). </a:t>
            </a:r>
          </a:p>
          <a:p>
            <a:pPr marL="800100" lvl="2" indent="0">
              <a:buNone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hlinkClick r:id="rId3"/>
              </a:rPr>
              <a:t>https://www.northernbushcraft.com/topic.php?name=bunchberry&amp;region=ns&amp;ctgy=edible_berries</a:t>
            </a:r>
            <a:endParaRPr lang="en-US" dirty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b="0" i="1" u="none" strike="noStrike" dirty="0">
                <a:solidFill>
                  <a:srgbClr val="000000"/>
                </a:solidFill>
                <a:effectLst/>
              </a:rPr>
              <a:t>PEI Invasive Species Council  - Woodland Angelica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. (n.d.). 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hlinkClick r:id="rId4"/>
              </a:rPr>
              <a:t>https://peiinvasives.com/woodland-angelica/#what-it-does-in-the-ecosystem</a:t>
            </a: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pPr algn="l"/>
            <a:r>
              <a:rPr lang="en-US" b="0" i="1" u="none" strike="noStrike" dirty="0">
                <a:solidFill>
                  <a:srgbClr val="000000"/>
                </a:solidFill>
                <a:effectLst/>
              </a:rPr>
              <a:t>Woodland Angelica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. NS Invasive Species Council. (2023, April 24).</a:t>
            </a:r>
          </a:p>
          <a:p>
            <a:pPr marL="0" indent="0" algn="l">
              <a:buNone/>
            </a:pPr>
            <a:r>
              <a:rPr lang="en-US" dirty="0">
                <a:solidFill>
                  <a:srgbClr val="000000"/>
                </a:solidFill>
              </a:rPr>
              <a:t>            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https://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</a:rPr>
              <a:t>nsinvasives.ca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/woodland-angelica/ </a:t>
            </a:r>
          </a:p>
          <a:p>
            <a:pPr>
              <a:buFont typeface="Wingdings" pitchFamily="2" charset="2"/>
              <a:buChar char="v"/>
            </a:pP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pPr>
              <a:buFont typeface="Wingdings" pitchFamily="2" charset="2"/>
              <a:buChar char="v"/>
            </a:pP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pPr>
              <a:buFont typeface="Wingdings" pitchFamily="2" charset="2"/>
              <a:buChar char="v"/>
            </a:pPr>
            <a:endParaRPr lang="en-US" dirty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v"/>
            </a:pP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pPr marL="800100" lvl="2" indent="0">
              <a:buNone/>
            </a:pPr>
            <a:endParaRPr lang="en-US" b="0" i="0" u="none" strike="noStrike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1652444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2903</TotalTime>
  <Words>904</Words>
  <Application>Microsoft Macintosh PowerPoint</Application>
  <PresentationFormat>Widescreen</PresentationFormat>
  <Paragraphs>64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-apple-system</vt:lpstr>
      <vt:lpstr>Arial</vt:lpstr>
      <vt:lpstr>Calibri</vt:lpstr>
      <vt:lpstr>inherit</vt:lpstr>
      <vt:lpstr>Trebuchet MS</vt:lpstr>
      <vt:lpstr>Wingdings</vt:lpstr>
      <vt:lpstr>Wingdings 3</vt:lpstr>
      <vt:lpstr>Facet</vt:lpstr>
      <vt:lpstr>Woodland Angelica</vt:lpstr>
      <vt:lpstr>Woodland Angelica Angelica sylvestris   </vt:lpstr>
      <vt:lpstr>What impacts does Woodland Angelica have  on the environment? </vt:lpstr>
      <vt:lpstr>How to stop the spread of Woodland Angelica Mow it, dig it, pull it, or behead it*.</vt:lpstr>
      <vt:lpstr>* For those who wish to control angelica through flower removal:</vt:lpstr>
      <vt:lpstr>But is Angelica dangerous?</vt:lpstr>
      <vt:lpstr>Suggestions for the Municipality</vt:lpstr>
      <vt:lpstr>References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Woodland Angelica</dc:title>
  <dc:creator>Sprouls, Bridget</dc:creator>
  <cp:lastModifiedBy>Sprouls, Bridget</cp:lastModifiedBy>
  <cp:revision>5</cp:revision>
  <dcterms:created xsi:type="dcterms:W3CDTF">2023-11-18T15:33:46Z</dcterms:created>
  <dcterms:modified xsi:type="dcterms:W3CDTF">2023-11-20T15:57:14Z</dcterms:modified>
</cp:coreProperties>
</file>